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1" r:id="rId1"/>
  </p:sldMasterIdLst>
  <p:sldIdLst>
    <p:sldId id="256" r:id="rId2"/>
  </p:sldIdLst>
  <p:sldSz cx="12801600" cy="96012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49" d="100"/>
          <a:sy n="49" d="100"/>
        </p:scale>
        <p:origin x="12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4-21T14:18:53.16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6 12288,'0'0'1152,"43"-6"-32,-32 22 32,-5 3-353,-2 3-31,-8 5-480,-2 2 32,-5 3-128,-7 13-32</inkml:trace>
</inkml:ink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129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52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09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4/21/2021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83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4/21/2021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639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215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4/21/2021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441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4/21/2021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57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4/21/2021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45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338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4/21/2021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48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4/21/2021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600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10" r:id="rId8"/>
    <p:sldLayoutId id="2147483811" r:id="rId9"/>
    <p:sldLayoutId id="2147483812" r:id="rId10"/>
    <p:sldLayoutId id="214748382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openxmlformats.org/officeDocument/2006/relationships/customXml" Target="../ink/ink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399" cy="9601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98399" cy="9601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1" name="Rectangle 25">
            <a:extLst>
              <a:ext uri="{FF2B5EF4-FFF2-40B4-BE49-F238E27FC236}">
                <a16:creationId xmlns:a16="http://schemas.microsoft.com/office/drawing/2014/main" id="{C4056FD6-9767-4B1A-ACC2-9883F6A5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788924" cy="9601200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 descr="Multiple interweaving highways with cars driving in different directions">
            <a:extLst>
              <a:ext uri="{FF2B5EF4-FFF2-40B4-BE49-F238E27FC236}">
                <a16:creationId xmlns:a16="http://schemas.microsoft.com/office/drawing/2014/main" id="{48C8BC4F-9CA1-4198-8FDF-7DBE909F9F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8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6600"/>
                    </a14:imgEffect>
                  </a14:imgLayer>
                </a14:imgProps>
              </a:ext>
            </a:extLst>
          </a:blip>
          <a:srcRect l="9389" r="6949"/>
          <a:stretch/>
        </p:blipFill>
        <p:spPr>
          <a:xfrm>
            <a:off x="12676" y="36996"/>
            <a:ext cx="12776248" cy="95826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941420-4A15-453B-8E95-5E65A293DCC1}"/>
              </a:ext>
            </a:extLst>
          </p:cNvPr>
          <p:cNvSpPr txBox="1"/>
          <p:nvPr/>
        </p:nvSpPr>
        <p:spPr>
          <a:xfrm>
            <a:off x="4353751" y="60955"/>
            <a:ext cx="4081420" cy="1034122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/>
          <a:p>
            <a:pPr algn="ctr" defTabSz="914400">
              <a:spcBef>
                <a:spcPct val="0"/>
              </a:spcBef>
              <a:spcAft>
                <a:spcPts val="600"/>
              </a:spcAft>
            </a:pPr>
            <a:r>
              <a:rPr lang="en-US" sz="6300" b="1" cap="all" spc="750" dirty="0">
                <a:solidFill>
                  <a:srgbClr val="FFFFFF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rPr>
              <a:t>S-Car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37E148-660F-46F9-8A89-CDD08C0BDB66}"/>
              </a:ext>
            </a:extLst>
          </p:cNvPr>
          <p:cNvSpPr txBox="1"/>
          <p:nvPr/>
        </p:nvSpPr>
        <p:spPr>
          <a:xfrm>
            <a:off x="2462614" y="8548541"/>
            <a:ext cx="78636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E" sz="200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Mohamed Otaki – G00346067</a:t>
            </a:r>
          </a:p>
          <a:p>
            <a:pPr algn="ctr"/>
            <a:r>
              <a:rPr lang="en-IE" sz="200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Michelle Lynch – Supervisor</a:t>
            </a:r>
          </a:p>
          <a:p>
            <a:pPr algn="ctr"/>
            <a:r>
              <a:rPr lang="en-IE" sz="200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Bachelor of Engineering (Honours) Software and Electronic Engineering</a:t>
            </a:r>
          </a:p>
        </p:txBody>
      </p:sp>
      <p:pic>
        <p:nvPicPr>
          <p:cNvPr id="1026" name="Picture 2" descr="About Partners">
            <a:extLst>
              <a:ext uri="{FF2B5EF4-FFF2-40B4-BE49-F238E27FC236}">
                <a16:creationId xmlns:a16="http://schemas.microsoft.com/office/drawing/2014/main" id="{ACDCB3DE-361A-41A2-A392-DEE4411A18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951" t="39858" r="17684" b="37328"/>
          <a:stretch/>
        </p:blipFill>
        <p:spPr bwMode="auto">
          <a:xfrm>
            <a:off x="10338986" y="8735318"/>
            <a:ext cx="2501924" cy="847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B0D4B14-2E17-47A0-BA42-9ECBF8231F19}"/>
              </a:ext>
            </a:extLst>
          </p:cNvPr>
          <p:cNvSpPr/>
          <p:nvPr/>
        </p:nvSpPr>
        <p:spPr>
          <a:xfrm>
            <a:off x="45600" y="2288151"/>
            <a:ext cx="4178324" cy="2028530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Software</a:t>
            </a: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Android studio used to develop the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Tomcat used to create the server in 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Map Quest API used to view the map &amp; to get an address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SQL database to store drivers &amp; car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PyCharm used to write &amp; test the lane detection code</a:t>
            </a: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E1FD68AF-FB31-4FED-B0EC-9F599BD06A66}"/>
              </a:ext>
            </a:extLst>
          </p:cNvPr>
          <p:cNvSpPr/>
          <p:nvPr/>
        </p:nvSpPr>
        <p:spPr>
          <a:xfrm>
            <a:off x="8527756" y="2288151"/>
            <a:ext cx="4178324" cy="2028530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Hardware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Ultrasonic sensors used to get the distance of the objects around the car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ESP32 used to control the car &amp; to handle  the data transfer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Raspberry Pi  &amp; camera used to read the road &amp; provide the ESP32 with the lanes</a:t>
            </a:r>
          </a:p>
          <a:p>
            <a:pPr algn="ctr"/>
            <a:endParaRPr lang="en-IE" sz="1400" dirty="0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3E44E734-05D3-4850-AA5C-172C1AB3AD9A}"/>
              </a:ext>
            </a:extLst>
          </p:cNvPr>
          <p:cNvSpPr/>
          <p:nvPr/>
        </p:nvSpPr>
        <p:spPr>
          <a:xfrm>
            <a:off x="45600" y="5134485"/>
            <a:ext cx="4178324" cy="2028530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S-Car App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Add/Remove drivers to database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Add/Remove events to database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Control car activity that helps the user to control the car using Bluetooth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Car status: helps the user see live car status update 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IE" sz="1400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922239E-B8C4-44F7-8385-0EE8D0F6ACAE}"/>
              </a:ext>
            </a:extLst>
          </p:cNvPr>
          <p:cNvSpPr/>
          <p:nvPr/>
        </p:nvSpPr>
        <p:spPr>
          <a:xfrm>
            <a:off x="8527756" y="5134485"/>
            <a:ext cx="4178324" cy="2028530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S-Car Features</a:t>
            </a:r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Android studio used to develop the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Tomcat used to create the server in java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Map Quest API used to view the map &amp; to get an address coordinates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SQL database to store drivers &amp; car details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1400" dirty="0"/>
              <a:t>PyCharm used to write &amp; test the lane detection code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FAE45BFA-EC8D-4B01-A0F0-2EE50FA20D52}"/>
              </a:ext>
            </a:extLst>
          </p:cNvPr>
          <p:cNvSpPr/>
          <p:nvPr/>
        </p:nvSpPr>
        <p:spPr>
          <a:xfrm>
            <a:off x="2462614" y="956801"/>
            <a:ext cx="7886712" cy="1164515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Introduction </a:t>
            </a:r>
          </a:p>
          <a:p>
            <a:pPr algn="ctr"/>
            <a:r>
              <a:rPr lang="en-GB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Self-Driving Car (S-Car) is a vehicle that can drive between destinations, avoid objects and take decisions without a human operator. Self-driving cars are a great improvement in the automotive world as they help us to save our environment by eliminating CO2 and use renewable energy. </a:t>
            </a:r>
            <a:endParaRPr lang="en-IE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7FF1C95-AF3F-4047-9CC9-C13637497270}"/>
              </a:ext>
            </a:extLst>
          </p:cNvPr>
          <p:cNvSpPr/>
          <p:nvPr/>
        </p:nvSpPr>
        <p:spPr>
          <a:xfrm>
            <a:off x="2462614" y="7329850"/>
            <a:ext cx="7886712" cy="1164515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Results</a:t>
            </a:r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dirty="0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6CDDABD9-9E9C-4DB6-B47E-0C30E78925CD}"/>
              </a:ext>
            </a:extLst>
          </p:cNvPr>
          <p:cNvSpPr/>
          <p:nvPr/>
        </p:nvSpPr>
        <p:spPr>
          <a:xfrm>
            <a:off x="4367027" y="2962675"/>
            <a:ext cx="4077886" cy="3074493"/>
          </a:xfrm>
          <a:prstGeom prst="roundRect">
            <a:avLst>
              <a:gd name="adj" fmla="val 20606"/>
            </a:avLst>
          </a:prstGeom>
          <a:solidFill>
            <a:schemeClr val="dk1">
              <a:alpha val="5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IE" b="1" dirty="0"/>
              <a:t>Diagram </a:t>
            </a:r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b="1" dirty="0"/>
          </a:p>
          <a:p>
            <a:pPr algn="ctr">
              <a:lnSpc>
                <a:spcPct val="150000"/>
              </a:lnSpc>
            </a:pPr>
            <a:endParaRPr lang="en-IE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9CB2FE0-F509-4B0A-A34C-F8D797AEDDBD}"/>
                  </a:ext>
                </a:extLst>
              </p14:cNvPr>
              <p14:cNvContentPartPr/>
              <p14:nvPr/>
            </p14:nvContentPartPr>
            <p14:xfrm>
              <a:off x="6274851" y="4312594"/>
              <a:ext cx="23400" cy="687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9CB2FE0-F509-4B0A-A34C-F8D797AEDDB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265851" y="4303594"/>
                <a:ext cx="41040" cy="8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6520247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Custom 69">
      <a:dk1>
        <a:sysClr val="windowText" lastClr="000000"/>
      </a:dk1>
      <a:lt1>
        <a:sysClr val="window" lastClr="FFFFFF"/>
      </a:lt1>
      <a:dk2>
        <a:srgbClr val="44131A"/>
      </a:dk2>
      <a:lt2>
        <a:srgbClr val="F2ECEA"/>
      </a:lt2>
      <a:accent1>
        <a:srgbClr val="A62C52"/>
      </a:accent1>
      <a:accent2>
        <a:srgbClr val="A7928D"/>
      </a:accent2>
      <a:accent3>
        <a:srgbClr val="307C71"/>
      </a:accent3>
      <a:accent4>
        <a:srgbClr val="41575D"/>
      </a:accent4>
      <a:accent5>
        <a:srgbClr val="8FA3A3"/>
      </a:accent5>
      <a:accent6>
        <a:srgbClr val="CA8370"/>
      </a:accent6>
      <a:hlink>
        <a:srgbClr val="D13D6E"/>
      </a:hlink>
      <a:folHlink>
        <a:srgbClr val="6C9D92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5372</TotalTime>
  <Words>250</Words>
  <Application>Microsoft Office PowerPoint</Application>
  <PresentationFormat>A3 Paper (297x420 mm)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Next LT Pro</vt:lpstr>
      <vt:lpstr>AvenirNext LT Pro Medium</vt:lpstr>
      <vt:lpstr>Calibri</vt:lpstr>
      <vt:lpstr>BlockprintVTI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OTAKI - STUDENT</dc:creator>
  <cp:lastModifiedBy>MOHAMED OTAKI - STUDENT</cp:lastModifiedBy>
  <cp:revision>19</cp:revision>
  <dcterms:created xsi:type="dcterms:W3CDTF">2021-02-23T14:21:16Z</dcterms:created>
  <dcterms:modified xsi:type="dcterms:W3CDTF">2021-04-24T15:03:28Z</dcterms:modified>
</cp:coreProperties>
</file>

<file path=docProps/thumbnail.jpeg>
</file>